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Montserrat SemiBold"/>
      <p:regular r:id="rId36"/>
      <p:bold r:id="rId37"/>
      <p:italic r:id="rId38"/>
      <p:boldItalic r:id="rId39"/>
    </p:embeddedFont>
    <p:embeddedFont>
      <p:font typeface="Montserrat"/>
      <p:regular r:id="rId40"/>
      <p:bold r:id="rId41"/>
      <p:italic r:id="rId42"/>
      <p:boldItalic r:id="rId43"/>
    </p:embeddedFont>
    <p:embeddedFont>
      <p:font typeface="Montserrat Medium"/>
      <p:regular r:id="rId44"/>
      <p:bold r:id="rId45"/>
      <p:italic r:id="rId46"/>
      <p:boldItalic r:id="rId47"/>
    </p:embeddedFont>
    <p:embeddedFont>
      <p:font typeface="Montserrat Light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regular.fntdata"/><Relationship Id="rId42" Type="http://schemas.openxmlformats.org/officeDocument/2006/relationships/font" Target="fonts/Montserrat-italic.fntdata"/><Relationship Id="rId41" Type="http://schemas.openxmlformats.org/officeDocument/2006/relationships/font" Target="fonts/Montserrat-bold.fntdata"/><Relationship Id="rId44" Type="http://schemas.openxmlformats.org/officeDocument/2006/relationships/font" Target="fonts/MontserratMedium-regular.fntdata"/><Relationship Id="rId43" Type="http://schemas.openxmlformats.org/officeDocument/2006/relationships/font" Target="fonts/Montserrat-boldItalic.fntdata"/><Relationship Id="rId46" Type="http://schemas.openxmlformats.org/officeDocument/2006/relationships/font" Target="fonts/MontserratMedium-italic.fntdata"/><Relationship Id="rId45" Type="http://schemas.openxmlformats.org/officeDocument/2006/relationships/font" Target="fonts/Montserrat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Light-regular.fntdata"/><Relationship Id="rId47" Type="http://schemas.openxmlformats.org/officeDocument/2006/relationships/font" Target="fonts/MontserratMedium-boldItalic.fntdata"/><Relationship Id="rId49" Type="http://schemas.openxmlformats.org/officeDocument/2006/relationships/font" Target="fonts/Montserrat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MontserratSemiBold-bold.fntdata"/><Relationship Id="rId36" Type="http://schemas.openxmlformats.org/officeDocument/2006/relationships/font" Target="fonts/MontserratSemiBold-regular.fntdata"/><Relationship Id="rId39" Type="http://schemas.openxmlformats.org/officeDocument/2006/relationships/font" Target="fonts/MontserratSemiBold-boldItalic.fntdata"/><Relationship Id="rId38" Type="http://schemas.openxmlformats.org/officeDocument/2006/relationships/font" Target="fonts/MontserratSemiBold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Light-boldItalic.fntdata"/><Relationship Id="rId50" Type="http://schemas.openxmlformats.org/officeDocument/2006/relationships/font" Target="fonts/MontserratLigh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0.png>
</file>

<file path=ppt/media/image42.png>
</file>

<file path=ppt/media/image43.png>
</file>

<file path=ppt/media/image44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a84b70f1d_0_1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29a84b70f1d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9d565f3d52_0_1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29d565f3d5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9a7da0612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9a7da0612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9c6b514b22_0_1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29c6b514b22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9a84b70f1d_0_2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29a84b70f1d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9c6b514b22_0_1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9c6b514b22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9d565f3d52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29d565f3d5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9d565f3d52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g29d565f3d5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9d565f3d52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29d565f3d5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9c6b514b22_0_1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29c6b514b22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eb687bd70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g1eb687bd7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9d565f3d52_0_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29d565f3d5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9d565f3d52_0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g29d565f3d5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9c6b514b22_0_4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g29c6b514b22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9d565f3d52_0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29d565f3d52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a8e0e26e9c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2a8e0e26e9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a8e0e26e9c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g2a8e0e26e9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9c6b514b22_0_6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29c6b514b22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a8e0e26e9c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2a8e0e26e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9c6b514b22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9c6b514b22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9c6b514b22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9c6b514b22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eb687bd705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g1eb687bd70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9c6b514b22_0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9c6b514b22_0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a62e12fda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2a62e12fd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b687bd705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1eb687bd705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9c6b514b2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9c6b514b2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9c6b514b22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9c6b514b22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c6b514b22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9c6b514b22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9a7da0612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9a7da0612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Blank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1" type="ftr"/>
          </p:nvPr>
        </p:nvSpPr>
        <p:spPr>
          <a:xfrm>
            <a:off x="781336" y="4879869"/>
            <a:ext cx="959400" cy="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5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29359" y="4886332"/>
            <a:ext cx="142800" cy="1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12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jpg"/><Relationship Id="rId4" Type="http://schemas.openxmlformats.org/officeDocument/2006/relationships/image" Target="../media/image2.png"/><Relationship Id="rId5" Type="http://schemas.openxmlformats.org/officeDocument/2006/relationships/image" Target="../media/image20.png"/><Relationship Id="rId6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21.png"/><Relationship Id="rId6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jpg"/><Relationship Id="rId4" Type="http://schemas.openxmlformats.org/officeDocument/2006/relationships/image" Target="../media/image2.png"/><Relationship Id="rId5" Type="http://schemas.openxmlformats.org/officeDocument/2006/relationships/image" Target="../media/image19.png"/><Relationship Id="rId6" Type="http://schemas.openxmlformats.org/officeDocument/2006/relationships/image" Target="../media/image3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30.png"/><Relationship Id="rId6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forms.gle/2rap7ToKqx4ipYRq7" TargetMode="External"/><Relationship Id="rId5" Type="http://schemas.openxmlformats.org/officeDocument/2006/relationships/hyperlink" Target="https://forms.gle/DZCPvPpzPrEULUhW9" TargetMode="External"/><Relationship Id="rId6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jpg"/><Relationship Id="rId4" Type="http://schemas.openxmlformats.org/officeDocument/2006/relationships/image" Target="../media/image2.png"/><Relationship Id="rId5" Type="http://schemas.openxmlformats.org/officeDocument/2006/relationships/image" Target="../media/image26.png"/><Relationship Id="rId6" Type="http://schemas.openxmlformats.org/officeDocument/2006/relationships/image" Target="../media/image23.png"/><Relationship Id="rId7" Type="http://schemas.openxmlformats.org/officeDocument/2006/relationships/image" Target="../media/image40.png"/><Relationship Id="rId8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jpg"/><Relationship Id="rId4" Type="http://schemas.openxmlformats.org/officeDocument/2006/relationships/image" Target="../media/image2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7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hyperlink" Target="https://www.mathcentre.ac.uk/types/teach-yourself/linear/#:~:text=,intercept%20of%20its%20graph" TargetMode="External"/><Relationship Id="rId5" Type="http://schemas.openxmlformats.org/officeDocument/2006/relationships/hyperlink" Target="https://www.khanacademy.org/math/algebra-home/alg-linear-eq-func" TargetMode="External"/><Relationship Id="rId6" Type="http://schemas.openxmlformats.org/officeDocument/2006/relationships/hyperlink" Target="https://math.libretexts.org/Bookshelves/Calculus/Book%3A_Active_Calculus_(Boelkins_et_al.)/10%3A_Derivatives_of_Multivariable_Functions/10.06%3A_Directional_Derivatives_and_the_Gradient#:~:text=,We%20also%20acknowledge" TargetMode="External"/><Relationship Id="rId7" Type="http://schemas.openxmlformats.org/officeDocument/2006/relationships/hyperlink" Target="https://openstax.org/books/calculus-volume-1/pages/3-3-differentiation-rules" TargetMode="External"/><Relationship Id="rId8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4.png"/><Relationship Id="rId4" Type="http://schemas.openxmlformats.org/officeDocument/2006/relationships/image" Target="../media/image3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4.png"/><Relationship Id="rId4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hyperlink" Target="http://www.hyperiondev.com/support" TargetMode="External"/><Relationship Id="rId5" Type="http://schemas.openxmlformats.org/officeDocument/2006/relationships/hyperlink" Target="http://www.hyperiondev.com/safeguardreporting" TargetMode="External"/><Relationship Id="rId6" Type="http://schemas.openxmlformats.org/officeDocument/2006/relationships/hyperlink" Target="https://hyperionde.wufoo.com/forms/zsgv4m40ui4i0g/" TargetMode="External"/><Relationship Id="rId7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4.png"/><Relationship Id="rId4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hyperlink" Target="http://www.hyperiondev.com" TargetMode="External"/><Relationship Id="rId5" Type="http://schemas.openxmlformats.org/officeDocument/2006/relationships/image" Target="../media/image7.png"/><Relationship Id="rId6" Type="http://schemas.openxmlformats.org/officeDocument/2006/relationships/hyperlink" Target="https://github.com/skills-cogrammar/C5-Data-Science-Lecture-Backpack" TargetMode="External"/><Relationship Id="rId7" Type="http://schemas.openxmlformats.org/officeDocument/2006/relationships/hyperlink" Target="https://github.com/skills-cogrammar/C5-Software-Engineering-Lecture-Backpack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hyperlink" Target="http://www.hyperiondev.com" TargetMode="External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4.png"/><Relationship Id="rId4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4.png"/><Relationship Id="rId4" Type="http://schemas.openxmlformats.org/officeDocument/2006/relationships/image" Target="../media/image3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4.png"/><Relationship Id="rId4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/>
        </p:nvSpPr>
        <p:spPr>
          <a:xfrm>
            <a:off x="2854350" y="997375"/>
            <a:ext cx="3000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SESSION NAME HERE</a:t>
            </a:r>
            <a:endParaRPr/>
          </a:p>
        </p:txBody>
      </p:sp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000" y="2817800"/>
            <a:ext cx="3388225" cy="161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5">
            <a:alphaModFix/>
          </a:blip>
          <a:srcRect b="0" l="0" r="0" t="30099"/>
          <a:stretch/>
        </p:blipFill>
        <p:spPr>
          <a:xfrm>
            <a:off x="4454875" y="84250"/>
            <a:ext cx="4359851" cy="10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2266350" y="1832563"/>
            <a:ext cx="4611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DIFFERENTIATION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2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34" name="Google Shape;134;p2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Google Shape;135;p23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" name="Google Shape;136;p23"/>
          <p:cNvSpPr txBox="1"/>
          <p:nvPr/>
        </p:nvSpPr>
        <p:spPr>
          <a:xfrm>
            <a:off x="1851225" y="2455400"/>
            <a:ext cx="5924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Where:</a:t>
            </a:r>
            <a:endParaRPr sz="1600">
              <a:solidFill>
                <a:srgbClr val="10345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the number of objects 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available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to choose from</a:t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the number of objects that are chosen</a:t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the factorial.</a:t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1151400" y="752038"/>
            <a:ext cx="68412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Permutations</a:t>
            </a:r>
            <a:endParaRPr b="1" i="0" sz="2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/>
        </p:nvSpPr>
        <p:spPr>
          <a:xfrm>
            <a:off x="1171325" y="1264275"/>
            <a:ext cx="69381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GB" sz="1600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Arrangement of objects where order is important.</a:t>
            </a:r>
            <a:endParaRPr b="1" sz="1600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37366" y="1795425"/>
            <a:ext cx="5406033" cy="60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2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46" name="Google Shape;146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7" name="Google Shape;147;p24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p24"/>
          <p:cNvSpPr txBox="1"/>
          <p:nvPr/>
        </p:nvSpPr>
        <p:spPr>
          <a:xfrm>
            <a:off x="1801075" y="2423150"/>
            <a:ext cx="5924700" cy="22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</a:t>
            </a:r>
            <a:r>
              <a:rPr lang="en-GB" sz="1600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here: </a:t>
            </a:r>
            <a:endParaRPr sz="1600">
              <a:solidFill>
                <a:srgbClr val="10345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the number of objects available to choose from </a:t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the number of objects that are chosen </a:t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the factorial</a:t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1151400" y="752038"/>
            <a:ext cx="68412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Combination</a:t>
            </a:r>
            <a:r>
              <a:rPr b="1" lang="en-GB" sz="2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endParaRPr b="1" i="0" sz="2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0" name="Google Shape;15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/>
          <p:nvPr/>
        </p:nvSpPr>
        <p:spPr>
          <a:xfrm>
            <a:off x="1216088" y="1313500"/>
            <a:ext cx="69381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Selection where order doesn’t matter.</a:t>
            </a:r>
            <a:endParaRPr b="1" sz="1600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4475" y="1821350"/>
            <a:ext cx="5081350" cy="60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5"/>
          <p:cNvPicPr preferRelativeResize="0"/>
          <p:nvPr/>
        </p:nvPicPr>
        <p:blipFill rotWithShape="1">
          <a:blip r:embed="rId4">
            <a:alphaModFix/>
          </a:blip>
          <a:srcRect b="0" l="0" r="0" t="30099"/>
          <a:stretch/>
        </p:blipFill>
        <p:spPr>
          <a:xfrm>
            <a:off x="7154825" y="4576575"/>
            <a:ext cx="1885052" cy="4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5"/>
          <p:cNvSpPr txBox="1"/>
          <p:nvPr/>
        </p:nvSpPr>
        <p:spPr>
          <a:xfrm>
            <a:off x="297775" y="657275"/>
            <a:ext cx="479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Differentiation Topics</a:t>
            </a:r>
            <a:endParaRPr sz="1700"/>
          </a:p>
        </p:txBody>
      </p:sp>
      <p:sp>
        <p:nvSpPr>
          <p:cNvPr id="159" name="Google Shape;159;p25"/>
          <p:cNvSpPr txBox="1"/>
          <p:nvPr/>
        </p:nvSpPr>
        <p:spPr>
          <a:xfrm>
            <a:off x="393325" y="1334375"/>
            <a:ext cx="48978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AutoNum type="arabicPeriod"/>
            </a:pPr>
            <a:r>
              <a:rPr b="1"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Gradients in Linear Functions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AutoNum type="arabicPeriod"/>
            </a:pPr>
            <a:r>
              <a:rPr b="1"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Gradients and Derivatives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"/>
              <a:buAutoNum type="arabicPeriod"/>
            </a:pPr>
            <a:r>
              <a:rPr b="1"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Rules of Differentiation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2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65" name="Google Shape;165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6" name="Google Shape;166;p26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" name="Google Shape;167;p26"/>
          <p:cNvSpPr txBox="1"/>
          <p:nvPr/>
        </p:nvSpPr>
        <p:spPr>
          <a:xfrm>
            <a:off x="1273100" y="488775"/>
            <a:ext cx="6841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How do sales change with respect to time?</a:t>
            </a:r>
            <a:endParaRPr b="0" i="0" sz="2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p26"/>
          <p:cNvSpPr txBox="1"/>
          <p:nvPr/>
        </p:nvSpPr>
        <p:spPr>
          <a:xfrm>
            <a:off x="1651850" y="1087725"/>
            <a:ext cx="60837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1034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Consider a entertainment company that sells video games. They determine that their sales over time can be represented with the following function:</a:t>
            </a:r>
            <a:endParaRPr sz="1500">
              <a:solidFill>
                <a:srgbClr val="10345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0345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0345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0345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What can we do to understand more about how sales are changing over time?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How can we identify periods of growth, decline and stability?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" name="Google Shape;169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1400" y="2072649"/>
            <a:ext cx="7084599" cy="99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7"/>
          <p:cNvSpPr txBox="1"/>
          <p:nvPr/>
        </p:nvSpPr>
        <p:spPr>
          <a:xfrm>
            <a:off x="1702950" y="550575"/>
            <a:ext cx="5738100" cy="5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r>
              <a:rPr b="1" lang="en-GB" sz="2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b="1" lang="en-GB" sz="2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Linear Sales Function</a:t>
            </a:r>
            <a:endParaRPr b="1" sz="2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7" name="Google Shape;17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05100" y="96747"/>
            <a:ext cx="989076" cy="19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23400" y="1255775"/>
            <a:ext cx="3063100" cy="306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7"/>
          <p:cNvSpPr txBox="1"/>
          <p:nvPr/>
        </p:nvSpPr>
        <p:spPr>
          <a:xfrm>
            <a:off x="1022700" y="1413775"/>
            <a:ext cx="3860100" cy="27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b 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is the initial sales (y-intercept)</a:t>
            </a:r>
            <a:endParaRPr i="1"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 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is the rate at which the amount of sales changes with respect to time</a:t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graph shows a function where </a:t>
            </a:r>
            <a:r>
              <a:rPr b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 = 1</a:t>
            </a:r>
            <a:endParaRPr b="1"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Since the gradient is </a:t>
            </a:r>
            <a:r>
              <a:rPr b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positive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sales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increase</a:t>
            </a:r>
            <a:r>
              <a:rPr lang="en-GB" sz="1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with time</a:t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30200" y="2484749"/>
            <a:ext cx="1774900" cy="38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2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86" name="Google Shape;186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7" name="Google Shape;187;p28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" name="Google Shape;188;p28"/>
          <p:cNvSpPr txBox="1"/>
          <p:nvPr/>
        </p:nvSpPr>
        <p:spPr>
          <a:xfrm>
            <a:off x="1151400" y="619750"/>
            <a:ext cx="684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Gradients in Linear Functions</a:t>
            </a:r>
            <a:endParaRPr b="1" i="0" sz="30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9" name="Google Shape;18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8"/>
          <p:cNvSpPr txBox="1"/>
          <p:nvPr/>
        </p:nvSpPr>
        <p:spPr>
          <a:xfrm>
            <a:off x="1241575" y="1834825"/>
            <a:ext cx="6841200" cy="23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gradient of a linear function tells us how the function changes with respect to the input variable (usually x).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positive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gradient means the function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increases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and a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negative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gradient means the function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decreases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As the magnitude of the gradient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increases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so does the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steepness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of the slope of the line.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If the gradient is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the function is a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horizontal line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" name="Google Shape;191;p28"/>
          <p:cNvSpPr txBox="1"/>
          <p:nvPr/>
        </p:nvSpPr>
        <p:spPr>
          <a:xfrm>
            <a:off x="1193125" y="1171500"/>
            <a:ext cx="69381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The gradient or slope is a constant value that represents the rate of </a:t>
            </a:r>
            <a:r>
              <a:rPr b="1" lang="en-GB" sz="1500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change</a:t>
            </a:r>
            <a:r>
              <a:rPr b="1" lang="en-GB" sz="1500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 of the function. </a:t>
            </a:r>
            <a:endParaRPr b="1" sz="1500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2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97" name="Google Shape;197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8" name="Google Shape;198;p29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9" name="Google Shape;199;p29"/>
          <p:cNvSpPr txBox="1"/>
          <p:nvPr/>
        </p:nvSpPr>
        <p:spPr>
          <a:xfrm>
            <a:off x="772025" y="619750"/>
            <a:ext cx="78006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Gradients in Linear Functions</a:t>
            </a:r>
            <a:endParaRPr b="1" i="0" sz="30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0" name="Google Shape;20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9"/>
          <p:cNvSpPr txBox="1"/>
          <p:nvPr/>
        </p:nvSpPr>
        <p:spPr>
          <a:xfrm>
            <a:off x="1251725" y="1277450"/>
            <a:ext cx="6841200" cy="29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 the equation of a linear graph: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is the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gradient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the function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gradient is calculated as the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change in </a:t>
            </a:r>
            <a:r>
              <a:rPr b="1" i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y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over the change in </a:t>
            </a:r>
            <a:r>
              <a:rPr b="1" i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or “rise over run”: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using two points on the line (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="1" baseline="-25000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,  y</a:t>
            </a:r>
            <a:r>
              <a:rPr b="1" baseline="-25000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) and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="1" baseline="-25000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,  y</a:t>
            </a:r>
            <a:r>
              <a:rPr b="1" baseline="-25000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2" name="Google Shape;20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99450" y="1683450"/>
            <a:ext cx="1745750" cy="45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9"/>
          <p:cNvPicPr preferRelativeResize="0"/>
          <p:nvPr/>
        </p:nvPicPr>
        <p:blipFill rotWithShape="1">
          <a:blip r:embed="rId6">
            <a:alphaModFix/>
          </a:blip>
          <a:srcRect b="18039" l="0" r="0" t="15858"/>
          <a:stretch/>
        </p:blipFill>
        <p:spPr>
          <a:xfrm>
            <a:off x="3358663" y="3180175"/>
            <a:ext cx="2426675" cy="60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0"/>
          <p:cNvSpPr txBox="1"/>
          <p:nvPr/>
        </p:nvSpPr>
        <p:spPr>
          <a:xfrm>
            <a:off x="772025" y="454775"/>
            <a:ext cx="7800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Example: Gradients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0" name="Google Shape;21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 txBox="1"/>
          <p:nvPr/>
        </p:nvSpPr>
        <p:spPr>
          <a:xfrm>
            <a:off x="1251725" y="973475"/>
            <a:ext cx="6841200" cy="30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Given the following graph, calculate the gradient of the function.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2" name="Google Shape;21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8775" y="1473900"/>
            <a:ext cx="2962776" cy="2962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61100" y="1473899"/>
            <a:ext cx="3231824" cy="3048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3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19" name="Google Shape;219;p3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31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1" name="Google Shape;221;p31"/>
          <p:cNvSpPr txBox="1"/>
          <p:nvPr/>
        </p:nvSpPr>
        <p:spPr>
          <a:xfrm>
            <a:off x="1151400" y="419225"/>
            <a:ext cx="684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Derivatives</a:t>
            </a:r>
            <a:endParaRPr b="1" i="0" sz="30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2" name="Google Shape;22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1"/>
          <p:cNvSpPr txBox="1"/>
          <p:nvPr/>
        </p:nvSpPr>
        <p:spPr>
          <a:xfrm>
            <a:off x="1241575" y="1624275"/>
            <a:ext cx="6841200" cy="27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Linear functions have a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constant rate of change/gradient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other types of functions do not e.g. quadratic functions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derivative of a function is another function which describes the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instantaneous rate of change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the function at any point.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derivative of a linear function is the gradient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since the rate of change at any point will be the same, thus a constant.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Not all functions have a derivative. Functions that have a derivative are called </a:t>
            </a: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differentiable functions.</a:t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31"/>
          <p:cNvSpPr txBox="1"/>
          <p:nvPr/>
        </p:nvSpPr>
        <p:spPr>
          <a:xfrm>
            <a:off x="1193125" y="952300"/>
            <a:ext cx="69381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The derivative of a function represents the rate of change of the function with respect to an independent/input variable.</a:t>
            </a:r>
            <a:endParaRPr b="1" sz="1500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3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30" name="Google Shape;230;p3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1" name="Google Shape;231;p32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2" name="Google Shape;232;p32"/>
          <p:cNvSpPr txBox="1"/>
          <p:nvPr/>
        </p:nvSpPr>
        <p:spPr>
          <a:xfrm>
            <a:off x="1151400" y="589500"/>
            <a:ext cx="6841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Rules of Differentiation</a:t>
            </a:r>
            <a:endParaRPr b="0" i="0" sz="7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p32"/>
          <p:cNvSpPr txBox="1"/>
          <p:nvPr/>
        </p:nvSpPr>
        <p:spPr>
          <a:xfrm>
            <a:off x="1151450" y="1316650"/>
            <a:ext cx="7129800" cy="29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Notation: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For the function </a:t>
            </a:r>
            <a:r>
              <a:rPr b="1" i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f(x) = y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the derivative of </a:t>
            </a:r>
            <a:r>
              <a:rPr b="1" i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with respect to </a:t>
            </a:r>
            <a:r>
              <a:rPr b="1" i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x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is denoted by: 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Limits: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derivative is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calculated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using limits: 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This process is long and complicated, instead we use rules that have been derived from this formula.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4" name="Google Shape;234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2"/>
          <p:cNvPicPr preferRelativeResize="0"/>
          <p:nvPr/>
        </p:nvPicPr>
        <p:blipFill rotWithShape="1">
          <a:blip r:embed="rId5">
            <a:alphaModFix/>
          </a:blip>
          <a:srcRect b="20559" l="0" r="6812" t="0"/>
          <a:stretch/>
        </p:blipFill>
        <p:spPr>
          <a:xfrm>
            <a:off x="3438487" y="1941750"/>
            <a:ext cx="2555725" cy="70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2"/>
          <p:cNvPicPr preferRelativeResize="0"/>
          <p:nvPr/>
        </p:nvPicPr>
        <p:blipFill rotWithShape="1">
          <a:blip r:embed="rId6">
            <a:alphaModFix/>
          </a:blip>
          <a:srcRect b="21049" l="7205" r="6086" t="17529"/>
          <a:stretch/>
        </p:blipFill>
        <p:spPr>
          <a:xfrm>
            <a:off x="3483113" y="3114325"/>
            <a:ext cx="2466475" cy="52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839925" y="518175"/>
            <a:ext cx="64737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Foundational Sessions Housekeeping</a:t>
            </a:r>
            <a:endParaRPr b="1" sz="20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0" name="Google Shape;70;p15"/>
          <p:cNvCxnSpPr/>
          <p:nvPr/>
        </p:nvCxnSpPr>
        <p:spPr>
          <a:xfrm flipH="1" rot="10800000">
            <a:off x="839921" y="980858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5"/>
          <p:cNvSpPr txBox="1"/>
          <p:nvPr/>
        </p:nvSpPr>
        <p:spPr>
          <a:xfrm>
            <a:off x="746993" y="1013242"/>
            <a:ext cx="76500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The use of disrespectful language is prohibited in the questions, this is a supportive, learning environment for all - please engage accordingly.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(FBV: Mutual Respect.)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No question is daft or silly -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ask them! 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are </a:t>
            </a:r>
            <a:r>
              <a:rPr b="1"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Q&amp;A sessions</a:t>
            </a: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midway and at the end of the session, should you wish to ask any follow-up questions. Moderators are going to be answering questions as the session progresses as well.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If you have any questions outside of this lecture, or that are not answered during this lecture, please do submit these for upcoming Open Classes. You can submit these questions here: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SE Open Class Questions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500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DS Open Class Questions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50567" y="48509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3"/>
          <p:cNvSpPr txBox="1"/>
          <p:nvPr/>
        </p:nvSpPr>
        <p:spPr>
          <a:xfrm>
            <a:off x="772025" y="395250"/>
            <a:ext cx="7800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Rules of Differentiation 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3" name="Google Shape;243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3"/>
          <p:cNvSpPr txBox="1"/>
          <p:nvPr/>
        </p:nvSpPr>
        <p:spPr>
          <a:xfrm>
            <a:off x="772025" y="1022700"/>
            <a:ext cx="36825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Constant rule: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if C is a constant,</a:t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Constant multiple rule: </a:t>
            </a:r>
            <a:r>
              <a:rPr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if C is a constant,</a:t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5" name="Google Shape;24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4538" y="1720150"/>
            <a:ext cx="989075" cy="53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81550" y="1607225"/>
            <a:ext cx="1495032" cy="6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3"/>
          <p:cNvSpPr txBox="1"/>
          <p:nvPr/>
        </p:nvSpPr>
        <p:spPr>
          <a:xfrm>
            <a:off x="4572000" y="1041750"/>
            <a:ext cx="4000500" cy="8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Power rule</a:t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8" name="Google Shape;248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84538" y="3014800"/>
            <a:ext cx="1774175" cy="5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86349" y="3046975"/>
            <a:ext cx="3171801" cy="53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3"/>
          <p:cNvSpPr txBox="1"/>
          <p:nvPr/>
        </p:nvSpPr>
        <p:spPr>
          <a:xfrm>
            <a:off x="4572000" y="2312975"/>
            <a:ext cx="3950100" cy="15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Sum and Difference rule</a:t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4"/>
          <p:cNvSpPr txBox="1"/>
          <p:nvPr/>
        </p:nvSpPr>
        <p:spPr>
          <a:xfrm>
            <a:off x="772025" y="430150"/>
            <a:ext cx="7800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Rules of Differentiation 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7" name="Google Shape;257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4"/>
          <p:cNvSpPr txBox="1"/>
          <p:nvPr/>
        </p:nvSpPr>
        <p:spPr>
          <a:xfrm>
            <a:off x="1251725" y="1021326"/>
            <a:ext cx="6841200" cy="3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Product Rule</a:t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Quotient Rule (derived from product rule)</a:t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500"/>
              <a:buFont typeface="Montserrat"/>
              <a:buChar char="●"/>
            </a:pPr>
            <a:r>
              <a:rPr b="1" lang="en-GB" sz="1500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Chain Rule</a:t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9" name="Google Shape;25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6063" y="1427163"/>
            <a:ext cx="3536075" cy="54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46063" y="2577500"/>
            <a:ext cx="3285776" cy="7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4"/>
          <p:cNvPicPr preferRelativeResize="0"/>
          <p:nvPr/>
        </p:nvPicPr>
        <p:blipFill rotWithShape="1">
          <a:blip r:embed="rId7">
            <a:alphaModFix/>
          </a:blip>
          <a:srcRect b="0" l="0" r="1351" t="0"/>
          <a:stretch/>
        </p:blipFill>
        <p:spPr>
          <a:xfrm>
            <a:off x="1846069" y="3949525"/>
            <a:ext cx="2445156" cy="6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/>
          <p:nvPr/>
        </p:nvSpPr>
        <p:spPr>
          <a:xfrm rot="10800000">
            <a:off x="5" y="2840"/>
            <a:ext cx="3061500" cy="5137800"/>
          </a:xfrm>
          <a:prstGeom prst="rect">
            <a:avLst/>
          </a:prstGeom>
          <a:solidFill>
            <a:srgbClr val="103452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10345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5"/>
          <p:cNvSpPr txBox="1"/>
          <p:nvPr/>
        </p:nvSpPr>
        <p:spPr>
          <a:xfrm>
            <a:off x="229500" y="363365"/>
            <a:ext cx="26025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Worked Example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>
            <a:off x="61525" y="944375"/>
            <a:ext cx="29286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Calculate the derivative of the following functions: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4343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 u="sng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4343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sng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p35"/>
          <p:cNvSpPr/>
          <p:nvPr/>
        </p:nvSpPr>
        <p:spPr>
          <a:xfrm rot="5400000">
            <a:off x="4434900" y="-4434900"/>
            <a:ext cx="2742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0" name="Google Shape;270;p35"/>
          <p:cNvCxnSpPr/>
          <p:nvPr/>
        </p:nvCxnSpPr>
        <p:spPr>
          <a:xfrm>
            <a:off x="1022996" y="832558"/>
            <a:ext cx="1015500" cy="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71" name="Google Shape;27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992" y="4908133"/>
            <a:ext cx="890168" cy="17473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5"/>
          <p:cNvSpPr txBox="1"/>
          <p:nvPr/>
        </p:nvSpPr>
        <p:spPr>
          <a:xfrm>
            <a:off x="3174700" y="497375"/>
            <a:ext cx="5857200" cy="40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AutoNum type="arabicPeriod"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AutoNum type="arabicPeriod"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AutoNum type="arabicPeriod"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AutoNum type="arabicPeriod"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3" name="Google Shape;27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25" y="1670200"/>
            <a:ext cx="2999975" cy="301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5"/>
          <p:cNvPicPr preferRelativeResize="0"/>
          <p:nvPr/>
        </p:nvPicPr>
        <p:blipFill rotWithShape="1">
          <a:blip r:embed="rId5">
            <a:alphaModFix/>
          </a:blip>
          <a:srcRect b="89682" l="0" r="0" t="0"/>
          <a:stretch/>
        </p:blipFill>
        <p:spPr>
          <a:xfrm>
            <a:off x="3700000" y="497363"/>
            <a:ext cx="3685850" cy="3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5"/>
          <p:cNvPicPr preferRelativeResize="0"/>
          <p:nvPr/>
        </p:nvPicPr>
        <p:blipFill rotWithShape="1">
          <a:blip r:embed="rId5">
            <a:alphaModFix/>
          </a:blip>
          <a:srcRect b="74487" l="0" r="0" t="15194"/>
          <a:stretch/>
        </p:blipFill>
        <p:spPr>
          <a:xfrm>
            <a:off x="3700000" y="1760913"/>
            <a:ext cx="3685850" cy="3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5"/>
          <p:cNvPicPr preferRelativeResize="0"/>
          <p:nvPr/>
        </p:nvPicPr>
        <p:blipFill rotWithShape="1">
          <a:blip r:embed="rId5">
            <a:alphaModFix/>
          </a:blip>
          <a:srcRect b="62030" l="0" r="0" t="27651"/>
          <a:stretch/>
        </p:blipFill>
        <p:spPr>
          <a:xfrm>
            <a:off x="3700000" y="2945088"/>
            <a:ext cx="3685850" cy="3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5"/>
          <p:cNvPicPr preferRelativeResize="0"/>
          <p:nvPr/>
        </p:nvPicPr>
        <p:blipFill rotWithShape="1">
          <a:blip r:embed="rId5">
            <a:alphaModFix/>
          </a:blip>
          <a:srcRect b="47443" l="0" r="0" t="42238"/>
          <a:stretch/>
        </p:blipFill>
        <p:spPr>
          <a:xfrm>
            <a:off x="3700000" y="3936363"/>
            <a:ext cx="3685850" cy="38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/>
          <p:nvPr/>
        </p:nvSpPr>
        <p:spPr>
          <a:xfrm rot="10800000">
            <a:off x="5" y="2840"/>
            <a:ext cx="3061500" cy="5137800"/>
          </a:xfrm>
          <a:prstGeom prst="rect">
            <a:avLst/>
          </a:prstGeom>
          <a:solidFill>
            <a:srgbClr val="103452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10345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6"/>
          <p:cNvSpPr txBox="1"/>
          <p:nvPr/>
        </p:nvSpPr>
        <p:spPr>
          <a:xfrm>
            <a:off x="229500" y="363365"/>
            <a:ext cx="26025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Worked Example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36"/>
          <p:cNvSpPr txBox="1"/>
          <p:nvPr/>
        </p:nvSpPr>
        <p:spPr>
          <a:xfrm>
            <a:off x="73825" y="927775"/>
            <a:ext cx="29877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Calculate the derivative of the following functions: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4343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 u="sng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4343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sng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5" name="Google Shape;285;p36"/>
          <p:cNvSpPr/>
          <p:nvPr/>
        </p:nvSpPr>
        <p:spPr>
          <a:xfrm rot="5400000">
            <a:off x="4434900" y="-4434900"/>
            <a:ext cx="2742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6" name="Google Shape;286;p36"/>
          <p:cNvCxnSpPr/>
          <p:nvPr/>
        </p:nvCxnSpPr>
        <p:spPr>
          <a:xfrm>
            <a:off x="1022996" y="832558"/>
            <a:ext cx="1015500" cy="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87" name="Google Shape;28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992" y="4908133"/>
            <a:ext cx="890168" cy="17473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6"/>
          <p:cNvSpPr txBox="1"/>
          <p:nvPr/>
        </p:nvSpPr>
        <p:spPr>
          <a:xfrm>
            <a:off x="3277050" y="497375"/>
            <a:ext cx="5754900" cy="40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5.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6.   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7.  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9" name="Google Shape;28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25" y="1635475"/>
            <a:ext cx="2891674" cy="283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6"/>
          <p:cNvPicPr preferRelativeResize="0"/>
          <p:nvPr/>
        </p:nvPicPr>
        <p:blipFill rotWithShape="1">
          <a:blip r:embed="rId5">
            <a:alphaModFix/>
          </a:blip>
          <a:srcRect b="34074" l="0" r="0" t="55607"/>
          <a:stretch/>
        </p:blipFill>
        <p:spPr>
          <a:xfrm>
            <a:off x="3700000" y="542738"/>
            <a:ext cx="3685850" cy="3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6"/>
          <p:cNvPicPr preferRelativeResize="0"/>
          <p:nvPr/>
        </p:nvPicPr>
        <p:blipFill rotWithShape="1">
          <a:blip r:embed="rId6">
            <a:alphaModFix/>
          </a:blip>
          <a:srcRect b="0" l="2666" r="0" t="0"/>
          <a:stretch/>
        </p:blipFill>
        <p:spPr>
          <a:xfrm>
            <a:off x="3700000" y="2017525"/>
            <a:ext cx="2081125" cy="76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00000" y="3600775"/>
            <a:ext cx="4155550" cy="59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/>
          <p:nvPr/>
        </p:nvSpPr>
        <p:spPr>
          <a:xfrm rot="10800000">
            <a:off x="5" y="2840"/>
            <a:ext cx="3061500" cy="5137800"/>
          </a:xfrm>
          <a:prstGeom prst="rect">
            <a:avLst/>
          </a:prstGeom>
          <a:solidFill>
            <a:srgbClr val="103452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10345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7"/>
          <p:cNvSpPr txBox="1"/>
          <p:nvPr/>
        </p:nvSpPr>
        <p:spPr>
          <a:xfrm>
            <a:off x="229500" y="363365"/>
            <a:ext cx="26025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Worked Example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37"/>
          <p:cNvSpPr txBox="1"/>
          <p:nvPr/>
        </p:nvSpPr>
        <p:spPr>
          <a:xfrm>
            <a:off x="61525" y="944375"/>
            <a:ext cx="29286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Calculate the derivative of the following functions: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4343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 u="sng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4343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sng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p37"/>
          <p:cNvSpPr/>
          <p:nvPr/>
        </p:nvSpPr>
        <p:spPr>
          <a:xfrm rot="5400000">
            <a:off x="4434900" y="-4434900"/>
            <a:ext cx="2742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1" name="Google Shape;301;p37"/>
          <p:cNvCxnSpPr/>
          <p:nvPr/>
        </p:nvCxnSpPr>
        <p:spPr>
          <a:xfrm>
            <a:off x="1022996" y="832558"/>
            <a:ext cx="1015500" cy="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02" name="Google Shape;3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992" y="4908133"/>
            <a:ext cx="890168" cy="17473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7"/>
          <p:cNvSpPr txBox="1"/>
          <p:nvPr/>
        </p:nvSpPr>
        <p:spPr>
          <a:xfrm>
            <a:off x="3174700" y="497375"/>
            <a:ext cx="5857200" cy="40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AutoNum type="arabicPeriod"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….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f’(x) = 0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AutoNum type="arabicPeriod"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g’(x) = 6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AutoNum type="arabicPeriod"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h’(x) = 2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AutoNum type="arabicPeriod"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…</a:t>
            </a:r>
            <a:b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m’(x) = 6 x 16x</a:t>
            </a:r>
            <a:r>
              <a:rPr baseline="30000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= 96x</a:t>
            </a:r>
            <a:r>
              <a:rPr baseline="30000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aseline="30000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4" name="Google Shape;30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25" y="1670200"/>
            <a:ext cx="2999975" cy="301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7"/>
          <p:cNvPicPr preferRelativeResize="0"/>
          <p:nvPr/>
        </p:nvPicPr>
        <p:blipFill rotWithShape="1">
          <a:blip r:embed="rId5">
            <a:alphaModFix/>
          </a:blip>
          <a:srcRect b="89682" l="0" r="0" t="0"/>
          <a:stretch/>
        </p:blipFill>
        <p:spPr>
          <a:xfrm>
            <a:off x="3700000" y="497363"/>
            <a:ext cx="3685850" cy="3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7"/>
          <p:cNvPicPr preferRelativeResize="0"/>
          <p:nvPr/>
        </p:nvPicPr>
        <p:blipFill rotWithShape="1">
          <a:blip r:embed="rId5">
            <a:alphaModFix/>
          </a:blip>
          <a:srcRect b="74487" l="0" r="0" t="15194"/>
          <a:stretch/>
        </p:blipFill>
        <p:spPr>
          <a:xfrm>
            <a:off x="3700000" y="1760913"/>
            <a:ext cx="3685850" cy="3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7"/>
          <p:cNvPicPr preferRelativeResize="0"/>
          <p:nvPr/>
        </p:nvPicPr>
        <p:blipFill rotWithShape="1">
          <a:blip r:embed="rId5">
            <a:alphaModFix/>
          </a:blip>
          <a:srcRect b="62030" l="0" r="0" t="27651"/>
          <a:stretch/>
        </p:blipFill>
        <p:spPr>
          <a:xfrm>
            <a:off x="3700000" y="2945088"/>
            <a:ext cx="3685850" cy="3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7"/>
          <p:cNvPicPr preferRelativeResize="0"/>
          <p:nvPr/>
        </p:nvPicPr>
        <p:blipFill rotWithShape="1">
          <a:blip r:embed="rId5">
            <a:alphaModFix/>
          </a:blip>
          <a:srcRect b="47443" l="0" r="0" t="42238"/>
          <a:stretch/>
        </p:blipFill>
        <p:spPr>
          <a:xfrm>
            <a:off x="3700000" y="3936363"/>
            <a:ext cx="3685850" cy="38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8"/>
          <p:cNvSpPr/>
          <p:nvPr/>
        </p:nvSpPr>
        <p:spPr>
          <a:xfrm rot="10800000">
            <a:off x="5" y="2840"/>
            <a:ext cx="3061500" cy="5137800"/>
          </a:xfrm>
          <a:prstGeom prst="rect">
            <a:avLst/>
          </a:prstGeom>
          <a:solidFill>
            <a:srgbClr val="103452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10345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38"/>
          <p:cNvSpPr txBox="1"/>
          <p:nvPr/>
        </p:nvSpPr>
        <p:spPr>
          <a:xfrm>
            <a:off x="229500" y="363365"/>
            <a:ext cx="26025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Worked Example</a:t>
            </a:r>
            <a:endParaRPr b="1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38"/>
          <p:cNvSpPr txBox="1"/>
          <p:nvPr/>
        </p:nvSpPr>
        <p:spPr>
          <a:xfrm>
            <a:off x="73825" y="927775"/>
            <a:ext cx="29877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Calculate the derivative of the following functions: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4343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 u="sng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4343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100" u="sng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6" name="Google Shape;316;p38"/>
          <p:cNvSpPr/>
          <p:nvPr/>
        </p:nvSpPr>
        <p:spPr>
          <a:xfrm rot="5400000">
            <a:off x="4434900" y="-4434900"/>
            <a:ext cx="2742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p38"/>
          <p:cNvCxnSpPr/>
          <p:nvPr/>
        </p:nvCxnSpPr>
        <p:spPr>
          <a:xfrm>
            <a:off x="1022996" y="832558"/>
            <a:ext cx="1015500" cy="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18" name="Google Shape;31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992" y="4908133"/>
            <a:ext cx="890168" cy="17473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8"/>
          <p:cNvSpPr txBox="1"/>
          <p:nvPr/>
        </p:nvSpPr>
        <p:spPr>
          <a:xfrm>
            <a:off x="3277050" y="497375"/>
            <a:ext cx="5754900" cy="40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5.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S’(t) = 10t - 20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6.   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f’(x) = [(3x</a:t>
            </a:r>
            <a:r>
              <a:rPr baseline="30000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+ 4) * (x+6) - (x</a:t>
            </a:r>
            <a:r>
              <a:rPr baseline="30000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+ 4x - 9) * 1]/(x + 6)</a:t>
            </a:r>
            <a:r>
              <a:rPr baseline="30000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7.  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g’(x) = 16(x+2)</a:t>
            </a:r>
            <a:r>
              <a:rPr baseline="30000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15</a:t>
            </a: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* 1 + 10(x+2) * 1 + 6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0" name="Google Shape;32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25" y="1635475"/>
            <a:ext cx="2891674" cy="283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8"/>
          <p:cNvPicPr preferRelativeResize="0"/>
          <p:nvPr/>
        </p:nvPicPr>
        <p:blipFill rotWithShape="1">
          <a:blip r:embed="rId5">
            <a:alphaModFix/>
          </a:blip>
          <a:srcRect b="34074" l="0" r="0" t="55607"/>
          <a:stretch/>
        </p:blipFill>
        <p:spPr>
          <a:xfrm>
            <a:off x="3700000" y="542738"/>
            <a:ext cx="3685850" cy="3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8"/>
          <p:cNvPicPr preferRelativeResize="0"/>
          <p:nvPr/>
        </p:nvPicPr>
        <p:blipFill rotWithShape="1">
          <a:blip r:embed="rId6">
            <a:alphaModFix/>
          </a:blip>
          <a:srcRect b="0" l="2666" r="0" t="0"/>
          <a:stretch/>
        </p:blipFill>
        <p:spPr>
          <a:xfrm>
            <a:off x="3700000" y="1736400"/>
            <a:ext cx="2081125" cy="76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00000" y="3361300"/>
            <a:ext cx="4155550" cy="59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9"/>
          <p:cNvSpPr txBox="1"/>
          <p:nvPr/>
        </p:nvSpPr>
        <p:spPr>
          <a:xfrm>
            <a:off x="839925" y="446475"/>
            <a:ext cx="37143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Summary</a:t>
            </a:r>
            <a:endParaRPr b="1" i="0" sz="2000" u="none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p39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1" name="Google Shape;331;p39"/>
          <p:cNvCxnSpPr/>
          <p:nvPr/>
        </p:nvCxnSpPr>
        <p:spPr>
          <a:xfrm flipH="1" rot="10800000">
            <a:off x="839921" y="980858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2" name="Google Shape;332;p39"/>
          <p:cNvSpPr txBox="1"/>
          <p:nvPr/>
        </p:nvSpPr>
        <p:spPr>
          <a:xfrm>
            <a:off x="839925" y="1124250"/>
            <a:ext cx="7383600" cy="3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1600">
                <a:solidFill>
                  <a:srgbClr val="BC92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Gradients of Linear Functions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268899" lvl="0" marL="540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★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A constant value representing the rate of change of the function.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68899" lvl="0" marL="540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★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Calculated by dividing the change in y by the change in x.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BC92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Derivatives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268899" lvl="0" marL="540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★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A function representing the instantaneous rate of change of a function at any point.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68899" lvl="0" marL="540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★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The gradient of a linear function is equal to the derivative of the function.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BC92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Rules of Differentiation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268899" lvl="0" marL="540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★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There are 7 rules of differentiation that we use to determine the derivative.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540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i="0" sz="900" u="sng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3" name="Google Shape;333;p39"/>
          <p:cNvCxnSpPr/>
          <p:nvPr/>
        </p:nvCxnSpPr>
        <p:spPr>
          <a:xfrm flipH="1" rot="10800000">
            <a:off x="682875" y="4757670"/>
            <a:ext cx="7599900" cy="108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34" name="Google Shape;334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50567" y="49271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0"/>
          <p:cNvSpPr txBox="1"/>
          <p:nvPr/>
        </p:nvSpPr>
        <p:spPr>
          <a:xfrm>
            <a:off x="2751713" y="717450"/>
            <a:ext cx="37143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Further Learning</a:t>
            </a:r>
            <a:endParaRPr b="1" i="0" sz="2100" u="none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40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2" name="Google Shape;342;p40"/>
          <p:cNvCxnSpPr/>
          <p:nvPr/>
        </p:nvCxnSpPr>
        <p:spPr>
          <a:xfrm flipH="1" rot="10800000">
            <a:off x="791034" y="1354333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3" name="Google Shape;343;p40"/>
          <p:cNvSpPr txBox="1"/>
          <p:nvPr/>
        </p:nvSpPr>
        <p:spPr>
          <a:xfrm>
            <a:off x="1481975" y="1739299"/>
            <a:ext cx="6253800" cy="27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Math Centre</a:t>
            </a:r>
            <a:r>
              <a:rPr lang="en-GB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 Linear Functions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Khan Academy</a:t>
            </a:r>
            <a:r>
              <a:rPr lang="en-GB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 Linear equations, functions, &amp; graphs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LibreTexts</a:t>
            </a:r>
            <a:r>
              <a:rPr lang="en-GB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 Directional Derivatives and the Gradient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OpenStax</a:t>
            </a:r>
            <a:r>
              <a:rPr lang="en-GB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 Calculus 1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i="0" sz="800" u="sng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44" name="Google Shape;344;p40"/>
          <p:cNvCxnSpPr/>
          <p:nvPr/>
        </p:nvCxnSpPr>
        <p:spPr>
          <a:xfrm flipH="1" rot="10800000">
            <a:off x="682875" y="4757670"/>
            <a:ext cx="7599900" cy="108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45" name="Google Shape;345;p4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150567" y="49271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1"/>
          <p:cNvSpPr txBox="1"/>
          <p:nvPr/>
        </p:nvSpPr>
        <p:spPr>
          <a:xfrm>
            <a:off x="740650" y="637061"/>
            <a:ext cx="74811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Which of the following is a correct differentiation rule?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" name="Google Shape;352;p41"/>
          <p:cNvSpPr txBox="1"/>
          <p:nvPr/>
        </p:nvSpPr>
        <p:spPr>
          <a:xfrm>
            <a:off x="2042625" y="2164800"/>
            <a:ext cx="4506900" cy="23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49" lvl="0" marL="99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f’(x) = m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49" lvl="0" marL="99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f’(mx) = m f’(x)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49" lvl="0" marL="99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f’(a + b) = f’(a) + f’(b)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49" lvl="0" marL="99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f’(x - a) = -a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42"/>
          <p:cNvSpPr txBox="1"/>
          <p:nvPr/>
        </p:nvSpPr>
        <p:spPr>
          <a:xfrm>
            <a:off x="740650" y="680836"/>
            <a:ext cx="74811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can be said about a linear function with a gradient of -9?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9" name="Google Shape;359;p42"/>
          <p:cNvSpPr txBox="1"/>
          <p:nvPr/>
        </p:nvSpPr>
        <p:spPr>
          <a:xfrm>
            <a:off x="1464300" y="2261525"/>
            <a:ext cx="66447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63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line is curved and increasing.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63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line is straight and steep, and is decreasing.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63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line is decreasing, with a gentle slope.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63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line is straight and decreasing, with a gentle slope.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839925" y="518175"/>
            <a:ext cx="73836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Foundational Sessions Housekeeping </a:t>
            </a:r>
            <a:r>
              <a:rPr lang="en-GB" sz="20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cont. </a:t>
            </a:r>
            <a:endParaRPr sz="20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6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p16"/>
          <p:cNvCxnSpPr/>
          <p:nvPr/>
        </p:nvCxnSpPr>
        <p:spPr>
          <a:xfrm flipH="1" rot="10800000">
            <a:off x="839921" y="980858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6"/>
          <p:cNvSpPr txBox="1"/>
          <p:nvPr/>
        </p:nvSpPr>
        <p:spPr>
          <a:xfrm>
            <a:off x="921218" y="1645530"/>
            <a:ext cx="76500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For all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non-academic questions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, please submit a query: </a:t>
            </a: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www.hyperiondev.com/support</a:t>
            </a:r>
            <a:br>
              <a:rPr b="1" lang="en-GB" sz="1500"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Report a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safeguarding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 incident: </a:t>
            </a: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www.hyperiondev.com/safeguardreporting</a:t>
            </a:r>
            <a:br>
              <a:rPr b="1" lang="en-GB" sz="1500"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We would love your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feedback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 on lectures: </a:t>
            </a: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Feedback on Lectures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" name="Google Shape;82;p16"/>
          <p:cNvCxnSpPr/>
          <p:nvPr/>
        </p:nvCxnSpPr>
        <p:spPr>
          <a:xfrm flipH="1" rot="10800000">
            <a:off x="682875" y="4757670"/>
            <a:ext cx="7599900" cy="108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3" name="Google Shape;83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50567" y="48509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3"/>
          <p:cNvSpPr txBox="1"/>
          <p:nvPr/>
        </p:nvSpPr>
        <p:spPr>
          <a:xfrm>
            <a:off x="740650" y="13132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 and Answers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6" name="Google Shape;366;p43"/>
          <p:cNvSpPr txBox="1"/>
          <p:nvPr/>
        </p:nvSpPr>
        <p:spPr>
          <a:xfrm>
            <a:off x="1827100" y="2194350"/>
            <a:ext cx="53082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Questions around Sets, Functions and Variables</a:t>
            </a:r>
            <a:endParaRPr sz="15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-24192" l="-1700" r="1699" t="62820"/>
          <a:stretch/>
        </p:blipFill>
        <p:spPr>
          <a:xfrm>
            <a:off x="-160222" y="-1"/>
            <a:ext cx="9304222" cy="33356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RL-WHITE.png" id="89" name="Google Shape;89;p17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6709" y="3119010"/>
            <a:ext cx="1333621" cy="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649925" y="1236825"/>
            <a:ext cx="7926600" cy="3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GLH requirements</a:t>
            </a:r>
            <a:r>
              <a:rPr b="1" lang="en-GB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lecture materials</a:t>
            </a:r>
            <a:endParaRPr b="1" i="0" sz="19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900">
                <a:latin typeface="Montserrat"/>
                <a:ea typeface="Montserrat"/>
                <a:cs typeface="Montserrat"/>
                <a:sym typeface="Montserrat"/>
              </a:rPr>
              <a:t>Guided Learning Hours</a:t>
            </a:r>
            <a:br>
              <a:rPr b="1" i="0" lang="en-GB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i="1" lang="en-GB">
                <a:solidFill>
                  <a:srgbClr val="57CEA0"/>
                </a:solidFill>
                <a:latin typeface="Montserrat"/>
                <a:ea typeface="Montserrat"/>
                <a:cs typeface="Montserrat"/>
                <a:sym typeface="Montserrat"/>
              </a:rPr>
              <a:t>By now, ideally you should have 7 GLHs per week accrued. Remember to attend any and all sessions for support, and to ensure you reach 112 GLHs by the close of your Skills Bootcamp.</a:t>
            </a:r>
            <a:endParaRPr b="1" i="1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GB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Lecture Materials</a:t>
            </a:r>
            <a:br>
              <a:rPr b="1" lang="en-GB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i="1" lang="en-GB">
                <a:solidFill>
                  <a:srgbClr val="57CEA0"/>
                </a:solidFill>
                <a:latin typeface="Montserrat"/>
                <a:ea typeface="Montserrat"/>
                <a:cs typeface="Montserrat"/>
                <a:sym typeface="Montserrat"/>
              </a:rPr>
              <a:t>Lecture materials can be found in the </a:t>
            </a:r>
            <a:r>
              <a:rPr b="1" i="1" lang="en-GB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DS repository</a:t>
            </a:r>
            <a:r>
              <a:rPr b="1" i="1" lang="en-GB">
                <a:solidFill>
                  <a:srgbClr val="57CEA0"/>
                </a:solidFill>
                <a:latin typeface="Montserrat"/>
                <a:ea typeface="Montserrat"/>
                <a:cs typeface="Montserrat"/>
                <a:sym typeface="Montserrat"/>
              </a:rPr>
              <a:t> for Data Science students and </a:t>
            </a:r>
            <a:r>
              <a:rPr b="1" i="1" lang="en-GB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SE repository</a:t>
            </a:r>
            <a:r>
              <a:rPr b="1" i="1" lang="en-GB">
                <a:solidFill>
                  <a:srgbClr val="57CEA0"/>
                </a:solidFill>
                <a:latin typeface="Montserrat"/>
                <a:ea typeface="Montserrat"/>
                <a:cs typeface="Montserrat"/>
                <a:sym typeface="Montserrat"/>
              </a:rPr>
              <a:t> for Software Engineering students.</a:t>
            </a:r>
            <a:endParaRPr b="1" i="1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i="1" sz="1100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49925" y="369150"/>
            <a:ext cx="81249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Reminders!</a:t>
            </a:r>
            <a:endParaRPr b="1" i="0" sz="2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7"/>
          <p:cNvSpPr txBox="1"/>
          <p:nvPr/>
        </p:nvSpPr>
        <p:spPr>
          <a:xfrm rot="-5400000">
            <a:off x="8978656" y="4257160"/>
            <a:ext cx="125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900" u="none" cap="none" strike="noStrike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CONFIDENTIAL</a:t>
            </a:r>
            <a:endParaRPr b="0" i="0" sz="900" u="none" cap="none" strike="noStrike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21763" l="-1700" r="1699" t="62820"/>
          <a:stretch/>
        </p:blipFill>
        <p:spPr>
          <a:xfrm>
            <a:off x="-160225" y="-1"/>
            <a:ext cx="9304226" cy="837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RL-WHITE.png" id="98" name="Google Shape;98;p18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6709" y="3119010"/>
            <a:ext cx="1333621" cy="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390410" y="89150"/>
            <a:ext cx="81249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Progression Criteria</a:t>
            </a:r>
            <a:endParaRPr b="1" i="0" sz="16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 rot="-5400000">
            <a:off x="8978656" y="4257160"/>
            <a:ext cx="125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900" u="none" cap="none" strike="noStrike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CONFIDENTIAL</a:t>
            </a:r>
            <a:endParaRPr b="0" i="0" sz="900" u="none" cap="none" strike="noStrike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180800" y="918775"/>
            <a:ext cx="8826600" cy="41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1: Initial Requirements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15 hours of Guided Learning Hours and the first four tasks within two weeks.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2: Mid-Course Progress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Software Engineering: Finish 14 tasks by week 8.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Science: Finish 13 tasks by week 8.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3: Post-Course Progress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all mandatory tasks by 24th March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Record an Invitation to Interview within 4 weeks of course completion, or by 30th March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Achieve 112 GLH by 24th March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4: Employability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Record a Final Job Outcome within 12 weeks of graduation, or by 23rd September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831450" y="595136"/>
            <a:ext cx="74811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is a gradient of a linear function?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831450" y="2028175"/>
            <a:ext cx="74811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54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number which represents the direction of a line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54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gradual change in steepness of a line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54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constant value which represents the rate of change of the function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5400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point where the function intercepts the y-axis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740775" y="782911"/>
            <a:ext cx="74811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 can you calculate the gradient of a linear function?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1225200" y="2253325"/>
            <a:ext cx="6693600" cy="16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 = (y + c) / x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 = (ymax - ymin) / (xmax - xmin)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 = (x2 - x1) / (y2 - y1)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13716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 = ∆y / ∆x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732325" y="489861"/>
            <a:ext cx="74811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is the derivative of a function?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1252800" y="1689100"/>
            <a:ext cx="66384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rate of change of the function’s output with respect to the input variable of the function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Another function which looks and behaves similar to the function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average rate of change of the function over the entire domain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00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900"/>
              <a:buFont typeface="Montserrat"/>
              <a:buAutoNum type="alphaUcPeriod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gradient of a multivariate function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/>
        </p:nvSpPr>
        <p:spPr>
          <a:xfrm>
            <a:off x="251725" y="692550"/>
            <a:ext cx="4941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Recap of </a:t>
            </a:r>
            <a:r>
              <a:rPr b="1"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Permutations</a:t>
            </a:r>
            <a:r>
              <a:rPr b="1"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and Combinations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 rotWithShape="1">
          <a:blip r:embed="rId4">
            <a:alphaModFix/>
          </a:blip>
          <a:srcRect b="0" l="0" r="0" t="30099"/>
          <a:stretch/>
        </p:blipFill>
        <p:spPr>
          <a:xfrm>
            <a:off x="123525" y="4592125"/>
            <a:ext cx="1804698" cy="43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